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2"/>
            <p14:sldId id="403"/>
            <p14:sldId id="404"/>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100" d="100"/>
          <a:sy n="100" d="100"/>
        </p:scale>
        <p:origin x="-592" y="-22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9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a:t>
            </a:r>
            <a:r>
              <a:rPr kumimoji="1" lang="en-US" altLang="ja-JP" sz="1350" dirty="0" smtClean="0"/>
              <a:t>network</a:t>
            </a:r>
          </a:p>
          <a:p>
            <a:pPr marL="342900" lvl="1"/>
            <a:endParaRPr lang="en-US" altLang="ja-JP" sz="1350" dirty="0" smtClean="0"/>
          </a:p>
          <a:p>
            <a:pPr indent="-114300"/>
            <a:r>
              <a:rPr kumimoji="1" lang="en-US" altLang="zh-CN" sz="1350" dirty="0" smtClean="0"/>
              <a:t>---------------------------------------------</a:t>
            </a:r>
            <a:r>
              <a:rPr kumimoji="1" lang="zh-CN" altLang="en-US" sz="1350" dirty="0" smtClean="0"/>
              <a:t>下面是</a:t>
            </a:r>
            <a:r>
              <a:rPr kumimoji="1" lang="en-US" altLang="zh-CN" sz="1350" dirty="0" smtClean="0"/>
              <a:t>vehicle</a:t>
            </a:r>
            <a:r>
              <a:rPr lang="zh-CN" altLang="en-US" sz="1350" dirty="0"/>
              <a:t> </a:t>
            </a:r>
            <a:r>
              <a:rPr lang="en-US" altLang="zh-CN" sz="1350" dirty="0" err="1" smtClean="0"/>
              <a:t>IoT</a:t>
            </a:r>
            <a:r>
              <a:rPr lang="zh-CN" altLang="en-US" sz="1350" dirty="0" smtClean="0"/>
              <a:t>的</a:t>
            </a:r>
            <a:r>
              <a:rPr lang="en-US" altLang="zh-CN" sz="1350" dirty="0" smtClean="0"/>
              <a:t>protocol</a:t>
            </a:r>
          </a:p>
          <a:p>
            <a:pPr marL="100013" indent="-214313">
              <a:buFont typeface="Arial" panose="020B0604020202020204" pitchFamily="34" charset="0"/>
              <a:buChar char="•"/>
            </a:pPr>
            <a:r>
              <a:rPr lang="en-US" altLang="ja-JP" sz="1350" dirty="0" smtClean="0"/>
              <a:t>(</a:t>
            </a:r>
            <a:r>
              <a:rPr lang="en-US" altLang="ja-JP" sz="1350" b="1" dirty="0">
                <a:solidFill>
                  <a:srgbClr val="FF0000"/>
                </a:solidFill>
              </a:rPr>
              <a:t>MQTT</a:t>
            </a:r>
            <a:r>
              <a:rPr lang="en-US" altLang="ja-JP" sz="1350" dirty="0"/>
              <a:t>) Message Queuing Telemetry </a:t>
            </a:r>
            <a:r>
              <a:rPr lang="en-US" altLang="ja-JP" sz="1350" dirty="0" smtClean="0"/>
              <a:t>Transport</a:t>
            </a:r>
          </a:p>
          <a:p>
            <a:pPr marL="557213" lvl="1" indent="-214313">
              <a:buFont typeface="Arial" panose="020B0604020202020204" pitchFamily="34" charset="0"/>
              <a:buChar char="•"/>
            </a:pPr>
            <a:r>
              <a:rPr lang="en-US" altLang="zh-CN" sz="1350" dirty="0" smtClean="0"/>
              <a:t>MQTT is a large network of small devices over </a:t>
            </a:r>
            <a:r>
              <a:rPr lang="en-US" altLang="zh-CN" sz="1350" b="1" u="sng" dirty="0" smtClean="0"/>
              <a:t>satellite and cellular networks</a:t>
            </a:r>
            <a:r>
              <a:rPr lang="en-US" altLang="zh-CN" sz="1350" dirty="0" smtClean="0"/>
              <a:t>.</a:t>
            </a:r>
          </a:p>
          <a:p>
            <a:pPr marL="557213" lvl="1" indent="-214313">
              <a:buFont typeface="Arial" panose="020B0604020202020204" pitchFamily="34" charset="0"/>
              <a:buChar char="•"/>
            </a:pPr>
            <a:r>
              <a:rPr lang="en-US" altLang="zh-CN" sz="1350" dirty="0" smtClean="0"/>
              <a:t>MQTT</a:t>
            </a:r>
            <a:r>
              <a:rPr lang="zh-CN" altLang="en-US" sz="1350" dirty="0" smtClean="0"/>
              <a:t>和</a:t>
            </a:r>
            <a:r>
              <a:rPr lang="en-US" altLang="zh-CN" sz="1350" dirty="0" smtClean="0"/>
              <a:t>HTTP</a:t>
            </a:r>
            <a:r>
              <a:rPr lang="zh-CN" altLang="en-US" sz="1350" dirty="0" smtClean="0"/>
              <a:t>是同</a:t>
            </a:r>
            <a:r>
              <a:rPr lang="en-US" altLang="zh-CN" sz="1350" dirty="0" smtClean="0"/>
              <a:t>layer</a:t>
            </a:r>
            <a:r>
              <a:rPr lang="zh-CN" altLang="en-US" sz="1350" dirty="0" smtClean="0"/>
              <a:t>的</a:t>
            </a:r>
            <a:r>
              <a:rPr lang="en-US" altLang="zh-CN" sz="1350" dirty="0" smtClean="0"/>
              <a:t>protocol</a:t>
            </a:r>
            <a:r>
              <a:rPr lang="zh-CN" altLang="en-US" sz="1350" dirty="0" smtClean="0"/>
              <a:t>；不同的是</a:t>
            </a:r>
            <a:r>
              <a:rPr lang="en-US" altLang="zh-CN" sz="1350" dirty="0" smtClean="0"/>
              <a:t>HTTP</a:t>
            </a:r>
            <a:r>
              <a:rPr lang="zh-CN" altLang="en-US" sz="1350" dirty="0" smtClean="0"/>
              <a:t>是</a:t>
            </a:r>
            <a:r>
              <a:rPr lang="en-US" altLang="zh-CN" sz="1350" dirty="0" smtClean="0"/>
              <a:t>request-response pattern</a:t>
            </a:r>
            <a:r>
              <a:rPr lang="zh-CN" altLang="en-US" sz="1350" dirty="0" smtClean="0"/>
              <a:t>，</a:t>
            </a:r>
            <a:r>
              <a:rPr lang="en-US" altLang="zh-CN" sz="1350" dirty="0" smtClean="0"/>
              <a:t>MQTT</a:t>
            </a:r>
            <a:r>
              <a:rPr lang="zh-CN" altLang="en-US" sz="1350" dirty="0" smtClean="0"/>
              <a:t>是</a:t>
            </a:r>
            <a:r>
              <a:rPr lang="en-US" altLang="zh-CN" sz="1350" dirty="0" smtClean="0"/>
              <a:t>publish-subscribe pattern</a:t>
            </a:r>
            <a:endParaRPr lang="en-US" altLang="ja-JP" sz="1350" dirty="0" smtClean="0"/>
          </a:p>
          <a:p>
            <a:pPr marL="557213" lvl="1" indent="-214313">
              <a:buFont typeface="Arial" panose="020B0604020202020204" pitchFamily="34" charset="0"/>
              <a:buChar char="•"/>
            </a:pPr>
            <a:r>
              <a:rPr lang="en-US" altLang="ja-JP" sz="1350" dirty="0">
                <a:hlinkClick r:id="rId2"/>
              </a:rPr>
              <a:t>https://</a:t>
            </a:r>
            <a:r>
              <a:rPr lang="en-US" altLang="ja-JP" sz="1350" dirty="0" smtClean="0">
                <a:hlinkClick r:id="rId2"/>
              </a:rPr>
              <a:t>cloud.google.com/solutions/designing-connected-vehicle-platform</a:t>
            </a:r>
            <a:endParaRPr lang="en-US" altLang="ja-JP" sz="1350" dirty="0" smtClean="0"/>
          </a:p>
          <a:p>
            <a:pPr marL="1014413" lvl="2" indent="-214313">
              <a:buFont typeface="Arial" panose="020B0604020202020204" pitchFamily="34" charset="0"/>
              <a:buChar char="•"/>
            </a:pPr>
            <a:r>
              <a:rPr lang="zh-CN" altLang="en-US" sz="1350" dirty="0" smtClean="0"/>
              <a:t>上面链接里</a:t>
            </a:r>
            <a:r>
              <a:rPr lang="en-US" altLang="zh-CN" sz="1350" dirty="0" smtClean="0"/>
              <a:t>google</a:t>
            </a:r>
            <a:r>
              <a:rPr lang="zh-CN" altLang="en-US" sz="1350" dirty="0" smtClean="0"/>
              <a:t>说</a:t>
            </a:r>
            <a:r>
              <a:rPr lang="en-US" altLang="zh-CN" sz="1350" dirty="0" smtClean="0"/>
              <a:t>vehicle devices</a:t>
            </a:r>
            <a:r>
              <a:rPr lang="zh-CN" altLang="en-US" sz="1350" dirty="0" smtClean="0"/>
              <a:t>用</a:t>
            </a:r>
            <a:r>
              <a:rPr lang="en-US" altLang="zh-CN" sz="1350" dirty="0" smtClean="0"/>
              <a:t>MQTT</a:t>
            </a:r>
            <a:r>
              <a:rPr lang="zh-CN" altLang="en-US" sz="1350" dirty="0" smtClean="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smtClean="0"/>
              <a:t>IoT</a:t>
            </a:r>
            <a:r>
              <a:rPr lang="en-US" altLang="ja-JP" sz="1350" dirty="0" smtClean="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smtClean="0"/>
              <a:t>TCP/IP</a:t>
            </a:r>
          </a:p>
          <a:p>
            <a:pPr marL="1014413" lvl="2" indent="-214313">
              <a:buFont typeface="Arial" panose="020B0604020202020204" pitchFamily="34" charset="0"/>
              <a:buChar char="•"/>
            </a:pPr>
            <a:r>
              <a:rPr lang="en-US" altLang="ja-JP" sz="1350" dirty="0" smtClean="0"/>
              <a:t>Publisher &lt;-&gt; broker &lt;-&gt; subscriber</a:t>
            </a:r>
          </a:p>
          <a:p>
            <a:pPr marL="1014413" lvl="2" indent="-214313">
              <a:buFont typeface="Arial" panose="020B0604020202020204" pitchFamily="34" charset="0"/>
              <a:buChar char="•"/>
            </a:pPr>
            <a:r>
              <a:rPr kumimoji="1" lang="en-US" altLang="ja-JP" sz="1350" dirty="0" smtClean="0"/>
              <a:t>Every device can be a publish, a subscriber, or </a:t>
            </a:r>
            <a:r>
              <a:rPr kumimoji="1" lang="en-US" altLang="ja-JP" sz="1350" b="1" u="sng" dirty="0" smtClean="0"/>
              <a:t>both</a:t>
            </a:r>
          </a:p>
          <a:p>
            <a:pPr marL="557213" lvl="1" indent="-214313">
              <a:buFont typeface="Arial" panose="020B0604020202020204" pitchFamily="34" charset="0"/>
              <a:buChar char="•"/>
            </a:pPr>
            <a:r>
              <a:rPr lang="en-US" altLang="ja-JP" sz="1350" dirty="0" smtClean="0"/>
              <a:t>Light weight with low overhead</a:t>
            </a:r>
            <a:endParaRPr kumimoji="1" lang="en-US" altLang="ja-JP" sz="1350" dirty="0" smtClean="0"/>
          </a:p>
          <a:p>
            <a:pPr marL="100013" indent="-214313">
              <a:buFont typeface="Arial" panose="020B0604020202020204" pitchFamily="34" charset="0"/>
              <a:buChar char="•"/>
            </a:pPr>
            <a:endParaRPr kumimoji="1" lang="en-US" altLang="ja-JP" sz="1350" b="1" dirty="0" smtClean="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smtClean="0"/>
              <a:t>DSRC</a:t>
            </a:r>
            <a:r>
              <a:rPr kumimoji="1" lang="en-US" altLang="ja-JP" sz="1350" dirty="0" smtClean="0"/>
              <a:t> &lt;- this is not a protocol, </a:t>
            </a:r>
            <a:r>
              <a:rPr kumimoji="1" lang="zh-CN" altLang="en-US" sz="1350" dirty="0" smtClean="0"/>
              <a:t>而是一个定义，比如说用什么波段</a:t>
            </a:r>
            <a:r>
              <a:rPr kumimoji="1" lang="en-US" altLang="zh-CN" sz="1350" dirty="0" smtClean="0"/>
              <a:t>(spectrum)</a:t>
            </a:r>
            <a:r>
              <a:rPr kumimoji="1" lang="zh-CN" altLang="en-US" sz="1350" dirty="0" smtClean="0"/>
              <a:t>的</a:t>
            </a:r>
            <a:r>
              <a:rPr kumimoji="1" lang="en-US" altLang="zh-CN" sz="1350" dirty="0" smtClean="0"/>
              <a:t>wave</a:t>
            </a:r>
            <a:r>
              <a:rPr kumimoji="1" lang="zh-CN" altLang="en-US" sz="1350" dirty="0" smtClean="0"/>
              <a:t>，</a:t>
            </a:r>
            <a:endParaRPr kumimoji="1" lang="en-US" altLang="zh-CN" sz="1350" dirty="0" smtClean="0"/>
          </a:p>
          <a:p>
            <a:pPr marL="100013" indent="-214313">
              <a:buFont typeface="Arial" panose="020B0604020202020204" pitchFamily="34" charset="0"/>
              <a:buChar char="•"/>
            </a:pPr>
            <a:r>
              <a:rPr lang="en-US" altLang="zh-CN" sz="1350" b="1" dirty="0" smtClean="0"/>
              <a:t>Cellular network</a:t>
            </a:r>
            <a:r>
              <a:rPr lang="en-US" altLang="zh-CN" sz="1350" dirty="0" smtClean="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smtClean="0"/>
              <a:t>MQTT</a:t>
            </a:r>
            <a:r>
              <a:rPr kumimoji="1" lang="zh-CN" altLang="en-US" sz="1200" dirty="0" smtClean="0"/>
              <a:t>可以远距离通信，通过</a:t>
            </a:r>
            <a:r>
              <a:rPr kumimoji="1" lang="en-US" altLang="zh-CN" sz="1200" dirty="0" smtClean="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smtClean="0">
                <a:solidFill>
                  <a:srgbClr val="FF0000"/>
                </a:solidFill>
              </a:rPr>
              <a:t>IPFIX</a:t>
            </a:r>
            <a:r>
              <a:rPr kumimoji="1" lang="en-US" altLang="ja-JP" dirty="0" smtClean="0">
                <a:solidFill>
                  <a:srgbClr val="FF0000"/>
                </a:solidFill>
              </a:rPr>
              <a:t> </a:t>
            </a:r>
            <a:r>
              <a:rPr kumimoji="1" lang="en-US" altLang="ja-JP" dirty="0" smtClean="0"/>
              <a:t>(</a:t>
            </a:r>
            <a:r>
              <a:rPr lang="en-US" altLang="ja-JP" b="1" dirty="0"/>
              <a:t>Internet Protocol Flow Information Export</a:t>
            </a:r>
            <a:r>
              <a:rPr kumimoji="1" lang="en-US" altLang="ja-JP" dirty="0" smtClean="0"/>
              <a:t>):</a:t>
            </a:r>
          </a:p>
          <a:p>
            <a:pPr marL="285750" indent="-285750">
              <a:buFont typeface="Arial" panose="020B0604020202020204" pitchFamily="34" charset="0"/>
              <a:buChar char="•"/>
            </a:pPr>
            <a:r>
              <a:rPr lang="en-US" altLang="ja-JP" dirty="0" smtClean="0"/>
              <a:t>Is a protocol, like HTTP, is a way to transfer data</a:t>
            </a:r>
          </a:p>
          <a:p>
            <a:pPr marL="285750" indent="-285750">
              <a:buFont typeface="Arial" panose="020B0604020202020204" pitchFamily="34" charset="0"/>
              <a:buChar char="•"/>
            </a:pPr>
            <a:r>
              <a:rPr kumimoji="1" lang="en-US" altLang="ja-JP" dirty="0" smtClean="0"/>
              <a:t>In IPFIX, metering (sensor) observes IP traffic flow, and send data to Exporter; Exporter use IPFIX protocol to </a:t>
            </a:r>
            <a:r>
              <a:rPr kumimoji="1" lang="en-US" altLang="ja-JP" b="1" dirty="0" smtClean="0"/>
              <a:t>PUSH</a:t>
            </a:r>
            <a:r>
              <a:rPr kumimoji="1" lang="en-US" altLang="ja-JP" dirty="0" smtClean="0"/>
              <a:t> data to Collector.</a:t>
            </a:r>
          </a:p>
          <a:p>
            <a:pPr marL="742950" lvl="1" indent="-285750">
              <a:buFont typeface="Arial" panose="020B0604020202020204" pitchFamily="34" charset="0"/>
              <a:buChar char="•"/>
            </a:pPr>
            <a:r>
              <a:rPr lang="en-US" altLang="ja-JP" dirty="0" smtClean="0"/>
              <a:t>Many-to-many relationship: One </a:t>
            </a:r>
            <a:r>
              <a:rPr lang="en-US" altLang="ja-JP" dirty="0"/>
              <a:t>Exporter can send data to many Collectors and one Collector can receive data from many Exporters</a:t>
            </a:r>
            <a:endParaRPr kumimoji="1" lang="en-US" altLang="ja-JP" dirty="0" smtClean="0"/>
          </a:p>
          <a:p>
            <a:pPr marL="285750" indent="-285750">
              <a:buFont typeface="Arial" panose="020B0604020202020204" pitchFamily="34" charset="0"/>
              <a:buChar char="•"/>
            </a:pPr>
            <a:r>
              <a:rPr lang="en-US" altLang="ja-JP" dirty="0" smtClean="0"/>
              <a:t>IPFIX defines a </a:t>
            </a:r>
            <a:r>
              <a:rPr lang="en-US" altLang="ja-JP" b="1" dirty="0" smtClean="0"/>
              <a:t>packet format</a:t>
            </a:r>
            <a:r>
              <a:rPr lang="en-US" altLang="ja-JP" dirty="0" smtClean="0"/>
              <a:t>, this format is modifiable based on the information wanted.</a:t>
            </a:r>
          </a:p>
          <a:p>
            <a:pPr marL="285750" indent="-285750">
              <a:buFont typeface="Arial" panose="020B0604020202020204" pitchFamily="34" charset="0"/>
              <a:buChar char="•"/>
            </a:pPr>
            <a:r>
              <a:rPr lang="en-US" altLang="ja-JP" dirty="0" smtClean="0"/>
              <a:t>IPFIX prefers to use </a:t>
            </a:r>
            <a:r>
              <a:rPr lang="en-US" altLang="ja-JP" b="1" dirty="0" smtClean="0"/>
              <a:t>Stream Control Transmission Protocol </a:t>
            </a:r>
            <a:r>
              <a:rPr lang="en-US" altLang="ja-JP" dirty="0" smtClean="0"/>
              <a:t>as transport layer protocol, but also allows to use TCP or UDP</a:t>
            </a:r>
          </a:p>
          <a:p>
            <a:pPr marL="285750" indent="-285750">
              <a:buFont typeface="Arial" panose="020B0604020202020204" pitchFamily="34" charset="0"/>
              <a:buChar char="•"/>
            </a:pPr>
            <a:endParaRPr kumimoji="1" lang="en-US" altLang="ja-JP" dirty="0" smtClean="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smtClean="0"/>
              <a:t>Google’s definition of </a:t>
            </a:r>
            <a:r>
              <a:rPr kumimoji="1" lang="en-US" altLang="ja-JP" dirty="0" err="1" smtClean="0"/>
              <a:t>IoT</a:t>
            </a:r>
            <a:r>
              <a:rPr kumimoji="1" lang="en-US" altLang="ja-JP" dirty="0" smtClean="0"/>
              <a:t>:</a:t>
            </a:r>
          </a:p>
          <a:p>
            <a:pPr marL="285750" indent="-285750">
              <a:buFont typeface="Arial" panose="020B0604020202020204" pitchFamily="34" charset="0"/>
              <a:buChar char="•"/>
            </a:pPr>
            <a:r>
              <a:rPr lang="en-US" altLang="ja-JP" dirty="0" smtClean="0"/>
              <a:t>Includes Device, Gateway, Cloud</a:t>
            </a:r>
          </a:p>
          <a:p>
            <a:pPr marL="285750" indent="-285750">
              <a:buFont typeface="Arial" panose="020B0604020202020204" pitchFamily="34" charset="0"/>
              <a:buChar char="•"/>
            </a:pPr>
            <a:r>
              <a:rPr kumimoji="1" lang="en-US" altLang="ja-JP" b="1" dirty="0" smtClean="0"/>
              <a:t>Gateway</a:t>
            </a:r>
            <a:r>
              <a:rPr kumimoji="1" lang="en-US" altLang="ja-JP" dirty="0" smtClean="0"/>
              <a:t>: </a:t>
            </a:r>
            <a:r>
              <a:rPr lang="en-US" altLang="ja-JP" dirty="0"/>
              <a:t>A </a:t>
            </a:r>
            <a:r>
              <a:rPr lang="en-US" altLang="ja-JP" i="1" dirty="0"/>
              <a:t>gateway</a:t>
            </a:r>
            <a:r>
              <a:rPr lang="en-US" altLang="ja-JP" dirty="0"/>
              <a:t> manages traffic between networks that use different </a:t>
            </a:r>
            <a:r>
              <a:rPr lang="en-US" altLang="ja-JP" dirty="0" smtClean="0"/>
              <a:t>protocols; </a:t>
            </a:r>
            <a:r>
              <a:rPr lang="en-US" altLang="ja-JP" dirty="0"/>
              <a:t>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smtClean="0"/>
              <a:t>Inter process communication (</a:t>
            </a:r>
            <a:r>
              <a:rPr kumimoji="1" lang="en-US" altLang="ja-JP" b="1" dirty="0" smtClean="0">
                <a:solidFill>
                  <a:srgbClr val="FF0000"/>
                </a:solidFill>
              </a:rPr>
              <a:t>IPC</a:t>
            </a:r>
            <a:r>
              <a:rPr kumimoji="1" lang="en-US" altLang="ja-JP" dirty="0" smtClean="0"/>
              <a:t>) methods:</a:t>
            </a:r>
          </a:p>
          <a:p>
            <a:pPr marL="285750" indent="-285750">
              <a:buFont typeface="Arial" panose="020B0604020202020204" pitchFamily="34" charset="0"/>
              <a:buChar char="•"/>
            </a:pPr>
            <a:r>
              <a:rPr kumimoji="1" lang="en-US" altLang="ja-JP" sz="1400" dirty="0" smtClean="0"/>
              <a:t>File</a:t>
            </a:r>
          </a:p>
          <a:p>
            <a:pPr marL="285750" indent="-285750">
              <a:buFont typeface="Arial" panose="020B0604020202020204" pitchFamily="34" charset="0"/>
              <a:buChar char="•"/>
            </a:pPr>
            <a:r>
              <a:rPr lang="en-US" altLang="ja-JP" sz="1400" dirty="0" smtClean="0"/>
              <a:t>signal</a:t>
            </a:r>
          </a:p>
          <a:p>
            <a:pPr marL="285750" indent="-285750">
              <a:buFont typeface="Arial" panose="020B0604020202020204" pitchFamily="34" charset="0"/>
              <a:buChar char="•"/>
            </a:pPr>
            <a:r>
              <a:rPr lang="en-US" altLang="ja-JP" sz="1400" dirty="0" smtClean="0"/>
              <a:t>Socket</a:t>
            </a:r>
          </a:p>
          <a:p>
            <a:pPr marL="285750" indent="-285750">
              <a:buFont typeface="Arial" panose="020B0604020202020204" pitchFamily="34" charset="0"/>
              <a:buChar char="•"/>
            </a:pPr>
            <a:r>
              <a:rPr lang="en-US" altLang="ja-JP" sz="1400" dirty="0" smtClean="0"/>
              <a:t>Pipe, one-direction</a:t>
            </a:r>
          </a:p>
          <a:p>
            <a:pPr marL="285750" indent="-285750">
              <a:buFont typeface="Arial" panose="020B0604020202020204" pitchFamily="34" charset="0"/>
              <a:buChar char="•"/>
            </a:pPr>
            <a:r>
              <a:rPr lang="en-US" altLang="ja-JP" sz="1400" dirty="0" smtClean="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3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a:t>
            </a:r>
            <a:r>
              <a:rPr lang="en-US" altLang="ja-JP" dirty="0" smtClean="0"/>
              <a:t>bits</a:t>
            </a:r>
            <a:r>
              <a:rPr lang="en-US" altLang="ja-JP" dirty="0"/>
              <a:t> </a:t>
            </a:r>
            <a:r>
              <a:rPr lang="en-US" altLang="ja-JP" dirty="0" smtClean="0"/>
              <a:t>(</a:t>
            </a:r>
            <a:r>
              <a:rPr lang="en-US" altLang="ja-JP" dirty="0" err="1" smtClean="0"/>
              <a:t>a.k.a</a:t>
            </a:r>
            <a:r>
              <a:rPr lang="en-US" altLang="ja-JP" dirty="0" smtClean="0"/>
              <a:t>, </a:t>
            </a:r>
            <a:r>
              <a:rPr lang="en-US" altLang="ja-JP" dirty="0"/>
              <a:t>translate data between serial and parallel forms</a:t>
            </a:r>
            <a:r>
              <a:rPr lang="en-US" altLang="ja-JP" dirty="0" smtClean="0"/>
              <a:t>)</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9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17638</TotalTime>
  <Words>25326</Words>
  <Application>Microsoft Office PowerPoint</Application>
  <PresentationFormat>画面に合わせる (4:3)</PresentationFormat>
  <Paragraphs>2775</Paragraphs>
  <Slides>148</Slides>
  <Notes>3</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148</vt:i4>
      </vt:variant>
    </vt:vector>
  </HeadingPairs>
  <TitlesOfParts>
    <vt:vector size="152"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2210</cp:revision>
  <dcterms:created xsi:type="dcterms:W3CDTF">2016-01-14T23:49:10Z</dcterms:created>
  <dcterms:modified xsi:type="dcterms:W3CDTF">2018-05-15T06:04:29Z</dcterms:modified>
</cp:coreProperties>
</file>